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80" r:id="rId9"/>
    <p:sldId id="278" r:id="rId10"/>
    <p:sldId id="279" r:id="rId11"/>
    <p:sldId id="281" r:id="rId12"/>
    <p:sldId id="283" r:id="rId13"/>
    <p:sldId id="272" r:id="rId1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043B2-01CA-4448-BD07-8D7B71B9D449}" v="13" dt="2022-07-18T20:43:51.4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55687" y="4247565"/>
            <a:ext cx="13392724" cy="1402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6914" y="6414333"/>
            <a:ext cx="16130270" cy="1665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5560" y="493573"/>
            <a:ext cx="13192978" cy="2409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5114" y="4056094"/>
            <a:ext cx="17113871" cy="262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ymptoms-testing/symptoms.html" TargetMode="External"/><Relationship Id="rId2" Type="http://schemas.openxmlformats.org/officeDocument/2006/relationships/hyperlink" Target="https://www.emergencymedicine.pitt.edu/sites/default/files/EMS%20and%20Fire%20COVID-19%20Sample%20Policies%20v2021-05-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hs.gov/science-and-technology/covid-19-info-first-responder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ps.ms.gov/premium-pay-progra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994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8100" spc="-360" dirty="0">
                <a:solidFill>
                  <a:srgbClr val="FFFFFF"/>
                </a:solidFill>
                <a:latin typeface="Arial"/>
                <a:cs typeface="Arial"/>
              </a:rPr>
              <a:t>COVID-19 &amp; FIRST RESPONDERS</a:t>
            </a:r>
          </a:p>
          <a:p>
            <a:pPr marL="12700" marR="5080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First responders at the state and local level are to be commended for consistently being on the front lines throughout the entirety of the COVID-19 pandemic.</a:t>
            </a:r>
          </a:p>
          <a:p>
            <a:pPr marL="12700" marR="5080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To assist first responders in completing their activities as safely and efficiently as possible several steps can be taken to reduce transmission of COVID-19.</a:t>
            </a: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988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7700" spc="-360" dirty="0">
                <a:solidFill>
                  <a:srgbClr val="FFFFFF"/>
                </a:solidFill>
                <a:latin typeface="Arial"/>
                <a:cs typeface="Arial"/>
              </a:rPr>
              <a:t>INTERACTION WITH THE PUBLIC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If the personal protective equipment becomes grossly contaminated immediately replace the equipment if possible.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Limit the number of personnel in all transportation compartments to reduce possible exposure.</a:t>
            </a: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395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8563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7700" spc="-360" dirty="0">
                <a:solidFill>
                  <a:srgbClr val="FFFFFF"/>
                </a:solidFill>
                <a:latin typeface="Arial"/>
                <a:cs typeface="Arial"/>
              </a:rPr>
              <a:t>RECOGNITION OF SYMPTOMS AND SELF ASSESMENT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Each first responder should do a daily self-assessment and determine if they are fit to </a:t>
            </a:r>
            <a:r>
              <a:rPr lang="en-US" sz="4000" spc="-360">
                <a:solidFill>
                  <a:srgbClr val="FFFFFF"/>
                </a:solidFill>
                <a:latin typeface="Arial"/>
                <a:cs typeface="Arial"/>
              </a:rPr>
              <a:t>work that day.</a:t>
            </a: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All symptoms should be considered when determining if you are infected with COVID-19.</a:t>
            </a: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974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139" y="970178"/>
            <a:ext cx="1442466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/>
            <a:r>
              <a:rPr lang="en-US" sz="3600" b="1" dirty="0"/>
              <a:t>References</a:t>
            </a:r>
            <a:br>
              <a:rPr lang="en-US" sz="3600" dirty="0"/>
            </a:br>
            <a:r>
              <a:rPr lang="en-US" sz="2800" dirty="0"/>
              <a:t>1.  Recommendations and Sample Procedures/Guidelines to Maintain Risk Mitigation of COVID-19 Transmission in EMS and Fire Agencies 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https://www.emergencymedicine.pitt.edu/sites/default/files/EMS%20and%20Fire%20COVID-19%20Sample%20Policies%20v2021-05-05.pdf</a:t>
            </a:r>
            <a:br>
              <a:rPr lang="en-US" sz="2800" dirty="0"/>
            </a:br>
            <a:r>
              <a:rPr lang="en-US" sz="2800" dirty="0"/>
              <a:t>2.  Symptoms of Coronavirus. Centers for Disease Control and Prevention. </a:t>
            </a:r>
            <a:r>
              <a:rPr lang="en-US" sz="2800" dirty="0">
                <a:hlinkClick r:id="rId3"/>
              </a:rPr>
              <a:t>https://www.cdc.gov/coronavirus/2019-ncov/symptoms-testing/symptoms.html  </a:t>
            </a:r>
            <a:br>
              <a:rPr lang="en-US" sz="2800" dirty="0"/>
            </a:br>
            <a:r>
              <a:rPr lang="en-US" sz="2800" dirty="0"/>
              <a:t>3. </a:t>
            </a: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 Information for the First Responder Community</a:t>
            </a:r>
            <a:b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https://www.dhs.gov/science-and-technology/covid-19-info-first-responders</a:t>
            </a:r>
            <a:br>
              <a:rPr lang="en-US" sz="2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800" i="0" dirty="0">
                <a:effectLst/>
                <a:latin typeface="Merriweather Web"/>
              </a:rPr>
            </a:br>
            <a:br>
              <a:rPr lang="en-US" sz="2800" dirty="0"/>
            </a:br>
            <a:br>
              <a:rPr lang="en-US" sz="2800" dirty="0"/>
            </a:b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69263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5138" y="970178"/>
            <a:ext cx="15055512" cy="8617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000" dirty="0"/>
              <a:t>PLEASE CONFIRM YOUR COMPLETION OF THIS TRAINING BY SIGNING THE REQUIRED AFFIDAVIT FOUND AT </a:t>
            </a:r>
            <a:r>
              <a:rPr lang="en-US" sz="8000" dirty="0">
                <a:hlinkClick r:id="rId2"/>
              </a:rPr>
              <a:t>https://www.dps.ms.gov/premium-pay-program</a:t>
            </a:r>
            <a:endParaRPr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7084" y="2907538"/>
            <a:ext cx="16060419" cy="408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75005" algn="ctr">
              <a:lnSpc>
                <a:spcPct val="100600"/>
              </a:lnSpc>
            </a:pPr>
            <a:r>
              <a:rPr lang="en-US" sz="8950" spc="-125" dirty="0"/>
              <a:t>PHYSICAL DISTANCING AND DISINFECTION IN THE WORKPLACE</a:t>
            </a:r>
            <a:endParaRPr sz="8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5467" y="970178"/>
            <a:ext cx="9824085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8800" spc="-125" dirty="0"/>
              <a:t>PHYSICAL DISTANCING</a:t>
            </a:r>
            <a:endParaRPr lang="en-US" sz="8800" dirty="0"/>
          </a:p>
        </p:txBody>
      </p:sp>
      <p:sp>
        <p:nvSpPr>
          <p:cNvPr id="5" name="object 5"/>
          <p:cNvSpPr txBox="1"/>
          <p:nvPr/>
        </p:nvSpPr>
        <p:spPr>
          <a:xfrm>
            <a:off x="2365774" y="3956920"/>
            <a:ext cx="16243935" cy="4562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 algn="just">
              <a:lnSpc>
                <a:spcPct val="100200"/>
              </a:lnSpc>
              <a:buFont typeface="Arial" panose="020B0604020202020204" pitchFamily="34" charset="0"/>
              <a:buChar char="•"/>
            </a:pPr>
            <a:r>
              <a:rPr lang="en-US" sz="4250" spc="-60" dirty="0">
                <a:solidFill>
                  <a:srgbClr val="FFFFFF"/>
                </a:solidFill>
                <a:latin typeface="Arial"/>
                <a:cs typeface="Arial"/>
              </a:rPr>
              <a:t>If at all possible, all personnel should attempt to maintain a distance of at least six feet.</a:t>
            </a:r>
          </a:p>
          <a:p>
            <a:pPr marL="584200" marR="5080" indent="-571500" algn="just">
              <a:lnSpc>
                <a:spcPct val="100200"/>
              </a:lnSpc>
              <a:buFont typeface="Arial" panose="020B0604020202020204" pitchFamily="34" charset="0"/>
              <a:buChar char="•"/>
            </a:pPr>
            <a:endParaRPr lang="en-US" sz="4250" spc="3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 algn="just">
              <a:lnSpc>
                <a:spcPct val="100200"/>
              </a:lnSpc>
              <a:buFont typeface="Arial" panose="020B0604020202020204" pitchFamily="34" charset="0"/>
              <a:buChar char="•"/>
            </a:pPr>
            <a:r>
              <a:rPr lang="en-US" sz="4250" spc="30" dirty="0">
                <a:solidFill>
                  <a:srgbClr val="FFFFFF"/>
                </a:solidFill>
                <a:latin typeface="Arial"/>
                <a:cs typeface="Arial"/>
              </a:rPr>
              <a:t>While eating or sleeping in crowded locations ensure appropriate physical distance is maintained, if at all possible.</a:t>
            </a:r>
            <a:endParaRPr sz="4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4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1182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8100" spc="-360" dirty="0">
                <a:solidFill>
                  <a:srgbClr val="FFFFFF"/>
                </a:solidFill>
                <a:latin typeface="Arial"/>
                <a:cs typeface="Arial"/>
              </a:rPr>
              <a:t>DISINFECTION IN THE WORKPLACE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All commonly touched surfaces and shared equipment should be cleaned at least daily and surfaces with a higher frequency of contact should be cleaned more than that.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These surfaces should be disinfected through standard cleaning practices as well as the use of  an  EPA -registered disinfectant. </a:t>
            </a: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22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13070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8100" spc="-360" dirty="0">
                <a:solidFill>
                  <a:srgbClr val="FFFFFF"/>
                </a:solidFill>
                <a:latin typeface="Arial"/>
                <a:cs typeface="Arial"/>
              </a:rPr>
              <a:t>DISINFECTION IN THE WORKPLACE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Surfaces such as desks, computers, tables and doorknobs should paid specific attention.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Disinfection of equipment should be common practice to reduce the transmission of COVID-19.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37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359457" cy="1341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9600" spc="-360" dirty="0">
                <a:solidFill>
                  <a:srgbClr val="FFFFFF"/>
                </a:solidFill>
                <a:latin typeface="Arial"/>
                <a:cs typeface="Arial"/>
              </a:rPr>
              <a:t>USE OF PERSONAL PROTECTIVE EQUIPMENT AND INTERACTION WITH THE PUBLIC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38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1308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7700" spc="-360" dirty="0">
                <a:solidFill>
                  <a:srgbClr val="FFFFFF"/>
                </a:solidFill>
                <a:latin typeface="Arial"/>
                <a:cs typeface="Arial"/>
              </a:rPr>
              <a:t>USE OF PERSONAL PROTECTIVE EQUIPMENT BY FIRST RESPONDERS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While engaging in patient care, personnel should at minimum wear a facemask.</a:t>
            </a:r>
          </a:p>
          <a:p>
            <a:pPr marL="12700" marR="5080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Gloves and eye protection should be considered when dealing with individuals suspected of being infected with COVID-19.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0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12278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7700" spc="-360" dirty="0">
                <a:solidFill>
                  <a:srgbClr val="FFFFFF"/>
                </a:solidFill>
                <a:latin typeface="Arial"/>
                <a:cs typeface="Arial"/>
              </a:rPr>
              <a:t>USE OF PERSONAL PROTECTIVE EQUIPMENT BY FIRST RESPONDERS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Always follow CDC or local guidelines when attempting to properly dispose of personal protective equipment.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Always wash reusable personal protective clothing to the manufacturer’s standards.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46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6393" y="1916452"/>
            <a:ext cx="15641955" cy="10506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99"/>
              </a:lnSpc>
            </a:pPr>
            <a:r>
              <a:rPr lang="en-US" sz="7700" spc="-360" dirty="0">
                <a:solidFill>
                  <a:srgbClr val="FFFFFF"/>
                </a:solidFill>
                <a:latin typeface="Arial"/>
                <a:cs typeface="Arial"/>
              </a:rPr>
              <a:t>INTERACTION WITH THE PUBLIC</a:t>
            </a:r>
          </a:p>
          <a:p>
            <a:pPr marL="12700" marR="5080" algn="ctr">
              <a:lnSpc>
                <a:spcPct val="100899"/>
              </a:lnSpc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COVID-19 infection should be suspected in all individuals where there is moderate community spread.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r>
              <a:rPr lang="en-US" sz="4000" spc="-360" dirty="0">
                <a:solidFill>
                  <a:srgbClr val="FFFFFF"/>
                </a:solidFill>
                <a:latin typeface="Arial"/>
                <a:cs typeface="Arial"/>
              </a:rPr>
              <a:t>Minimize the number of personnel exposed to a suspected infected individual, if at all possible.</a:t>
            </a:r>
          </a:p>
          <a:p>
            <a:pPr marL="584200" marR="5080" indent="-571500">
              <a:lnSpc>
                <a:spcPct val="100899"/>
              </a:lnSpc>
              <a:buFont typeface="Arial" panose="020B0604020202020204" pitchFamily="34" charset="0"/>
              <a:buChar char="•"/>
            </a:pPr>
            <a:endParaRPr lang="en-US" sz="40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lang="en-US" sz="8100" spc="-3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899"/>
              </a:lnSpc>
            </a:pPr>
            <a:endParaRPr sz="8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358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516</Words>
  <Application>Microsoft Office PowerPoint</Application>
  <PresentationFormat>Custom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Merriweather Web</vt:lpstr>
      <vt:lpstr>Times New Roman</vt:lpstr>
      <vt:lpstr>Office Theme</vt:lpstr>
      <vt:lpstr>PowerPoint Presentation</vt:lpstr>
      <vt:lpstr>PHYSICAL DISTANCING AND DISINFECTION IN THE WORKPLACE</vt:lpstr>
      <vt:lpstr>PHYSICAL DISTANCING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1.  Recommendations and Sample Procedures/Guidelines to Maintain Risk Mitigation of COVID-19 Transmission in EMS and Fire Agencies  https://www.emergencymedicine.pitt.edu/sites/default/files/EMS%20and%20Fire%20COVID-19%20Sample%20Policies%20v2021-05-05.pdf 2.  Symptoms of Coronavirus. Centers for Disease Control and Prevention. https://www.cdc.gov/coronavirus/2019-ncov/symptoms-testing/symptoms.html   3. COVID-19 Information for the First Responder Community https://www.dhs.gov/science-and-technology/covid-19-info-first-responders    </vt:lpstr>
      <vt:lpstr>PLEASE CONFIRM YOUR COMPLETION OF THIS TRAINING BY SIGNING THE REQUIRED AFFIDAVIT FOUND AT https://www.dps.ms.gov/premium-pay-program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2021-12-28 Recovery And Enforcement Training</dc:title>
  <dc:creator>Alison Brown</dc:creator>
  <cp:lastModifiedBy>Jenna L. Bass</cp:lastModifiedBy>
  <cp:revision>2</cp:revision>
  <dcterms:created xsi:type="dcterms:W3CDTF">2022-06-28T15:50:12Z</dcterms:created>
  <dcterms:modified xsi:type="dcterms:W3CDTF">2022-07-20T16:42:14Z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Keynote</vt:lpwstr>
  </property>
  <property fmtid="{D5CDD505-2E9C-101B-9397-08002B2CF9AE}" pid="4" name="LastSaved">
    <vt:filetime>2022-06-28T00:00:00Z</vt:filetime>
  </property>
</Properties>
</file>